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7FCAF7-8132-4039-865E-BF14E6EF3616}" type="datetimeFigureOut">
              <a:rPr lang="en-US" smtClean="0"/>
              <a:t>2/1/2019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125902-8BD4-48F5-AA5E-DB6385BF00F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 https://corporatecoachgroup.com/blog/personal-development-training-be-more-proactive</a:t>
            </a:r>
            <a:endParaRPr lang="en-US" dirty="0"/>
          </a:p>
        </p:txBody>
      </p:sp>
      <p:sp>
        <p:nvSpPr>
          <p:cNvPr id="4" name="Slide Number Placeholder 3"/>
          <p:cNvSpPr>
            <a:spLocks noGrp="1"/>
          </p:cNvSpPr>
          <p:nvPr>
            <p:ph type="sldNum" sz="quarter" idx="10"/>
          </p:nvPr>
        </p:nvSpPr>
        <p:spPr/>
        <p:txBody>
          <a:bodyPr/>
          <a:lstStyle/>
          <a:p>
            <a:fld id="{AE125902-8BD4-48F5-AA5E-DB6385BF00F1}" type="slidenum">
              <a:rPr lang="en-US" smtClean="0"/>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 More Proactive</a:t>
            </a:r>
            <a:endParaRPr lang="en-US" dirty="0"/>
          </a:p>
        </p:txBody>
      </p:sp>
      <p:sp>
        <p:nvSpPr>
          <p:cNvPr id="3" name="Subtitle 2"/>
          <p:cNvSpPr>
            <a:spLocks noGrp="1"/>
          </p:cNvSpPr>
          <p:nvPr>
            <p:ph type="subTitle" idx="1"/>
          </p:nvPr>
        </p:nvSpPr>
        <p:spPr/>
        <p:txBody>
          <a:bodyPr/>
          <a:lstStyle/>
          <a:p>
            <a:r>
              <a:rPr lang="en-US" b="1" dirty="0" smtClean="0">
                <a:solidFill>
                  <a:schemeClr val="bg1">
                    <a:lumMod val="50000"/>
                  </a:schemeClr>
                </a:solidFill>
              </a:rPr>
              <a:t>Personal Development Training</a:t>
            </a:r>
            <a:endParaRPr lang="en-US" b="1"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Reactive (cont.)</a:t>
            </a:r>
            <a:endParaRPr lang="en-US" dirty="0"/>
          </a:p>
        </p:txBody>
      </p:sp>
      <p:sp>
        <p:nvSpPr>
          <p:cNvPr id="3" name="Content Placeholder 2"/>
          <p:cNvSpPr>
            <a:spLocks noGrp="1"/>
          </p:cNvSpPr>
          <p:nvPr>
            <p:ph idx="1"/>
          </p:nvPr>
        </p:nvSpPr>
        <p:spPr/>
        <p:txBody>
          <a:bodyPr>
            <a:normAutofit/>
          </a:bodyPr>
          <a:lstStyle/>
          <a:p>
            <a:r>
              <a:rPr lang="en-US" dirty="0" smtClean="0"/>
              <a:t>Problems can appear very </a:t>
            </a:r>
            <a:r>
              <a:rPr lang="en-US" dirty="0" smtClean="0"/>
              <a:t>quickly</a:t>
            </a:r>
          </a:p>
          <a:p>
            <a:pPr lvl="1"/>
            <a:r>
              <a:rPr lang="en-US" dirty="0" smtClean="0"/>
              <a:t>Problems may take an age to develop, but they often appear very quickly. </a:t>
            </a:r>
          </a:p>
          <a:p>
            <a:pPr lvl="1"/>
            <a:r>
              <a:rPr lang="en-US" dirty="0" smtClean="0"/>
              <a:t>A volcanic eruption may take 200 years to develop sufficient internal pressure to explode, but when the volcano does eventually explode, it can do so in an instant. </a:t>
            </a:r>
          </a:p>
          <a:p>
            <a:pPr lvl="1"/>
            <a:r>
              <a:rPr lang="en-US" dirty="0" smtClean="0"/>
              <a:t>So by the time a problem appears, it may already be too late to REACT effectively to it. </a:t>
            </a:r>
          </a:p>
          <a:p>
            <a:pPr lvl="1"/>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Reactive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Problems are best solved by proactive </a:t>
            </a:r>
            <a:r>
              <a:rPr lang="en-US" dirty="0" smtClean="0"/>
              <a:t>people</a:t>
            </a:r>
          </a:p>
          <a:p>
            <a:pPr lvl="1"/>
            <a:r>
              <a:rPr lang="en-US" dirty="0" smtClean="0"/>
              <a:t> Problems are best solved by proactive people, who anticipate the problems and solve them, by acting before the situation has time to develop into a full blown crisis.</a:t>
            </a:r>
          </a:p>
          <a:p>
            <a:pPr lvl="1"/>
            <a:endParaRPr lang="en-US" dirty="0" smtClean="0"/>
          </a:p>
          <a:p>
            <a:pPr lvl="1"/>
            <a:r>
              <a:rPr lang="en-US" dirty="0" smtClean="0"/>
              <a:t>If only Re-Active Roger had been less reactive and more proactive, then the crisis situation could have been averted, before it even had the chance to </a:t>
            </a:r>
            <a:r>
              <a:rPr lang="en-US" dirty="0" smtClean="0"/>
              <a:t>materialize.</a:t>
            </a:r>
            <a:endParaRPr lang="en-US" dirty="0" smtClean="0"/>
          </a:p>
          <a:p>
            <a:pPr lvl="1"/>
            <a:endParaRPr lang="en-US" dirty="0" smtClean="0"/>
          </a:p>
          <a:p>
            <a:pPr lvl="1"/>
            <a:r>
              <a:rPr lang="en-US" dirty="0" smtClean="0"/>
              <a:t>Even though the reactive mind is not very good, the passive mind is even worse.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passive mind</a:t>
            </a:r>
            <a:endParaRPr lang="en-US" dirty="0"/>
          </a:p>
        </p:txBody>
      </p:sp>
      <p:sp>
        <p:nvSpPr>
          <p:cNvPr id="3" name="Content Placeholder 2"/>
          <p:cNvSpPr>
            <a:spLocks noGrp="1"/>
          </p:cNvSpPr>
          <p:nvPr>
            <p:ph idx="1"/>
          </p:nvPr>
        </p:nvSpPr>
        <p:spPr/>
        <p:txBody>
          <a:bodyPr/>
          <a:lstStyle/>
          <a:p>
            <a:r>
              <a:rPr lang="en-US" dirty="0" smtClean="0"/>
              <a:t>The passive mind is the exact opposite of the proactive mind. </a:t>
            </a:r>
          </a:p>
          <a:p>
            <a:r>
              <a:rPr lang="en-US" dirty="0" smtClean="0"/>
              <a:t>A passive mind is the worst of the three options.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passive </a:t>
            </a:r>
            <a:r>
              <a:rPr lang="en-US" dirty="0" smtClean="0"/>
              <a:t>mind (cont.)</a:t>
            </a:r>
            <a:endParaRPr lang="en-US" dirty="0"/>
          </a:p>
        </p:txBody>
      </p:sp>
      <p:sp>
        <p:nvSpPr>
          <p:cNvPr id="3" name="Content Placeholder 2"/>
          <p:cNvSpPr>
            <a:spLocks noGrp="1"/>
          </p:cNvSpPr>
          <p:nvPr>
            <p:ph idx="1"/>
          </p:nvPr>
        </p:nvSpPr>
        <p:spPr>
          <a:xfrm>
            <a:off x="457200" y="1600200"/>
            <a:ext cx="8229600" cy="5257800"/>
          </a:xfrm>
        </p:spPr>
        <p:txBody>
          <a:bodyPr>
            <a:normAutofit fontScale="62500" lnSpcReduction="20000"/>
          </a:bodyPr>
          <a:lstStyle/>
          <a:p>
            <a:pPr algn="ctr">
              <a:buNone/>
            </a:pPr>
            <a:r>
              <a:rPr lang="en-US" sz="5100" u="sng" dirty="0" smtClean="0"/>
              <a:t>Passive-Minded </a:t>
            </a:r>
            <a:r>
              <a:rPr lang="en-US" sz="5100" u="sng" dirty="0" smtClean="0"/>
              <a:t>Pete</a:t>
            </a:r>
          </a:p>
          <a:p>
            <a:r>
              <a:rPr lang="en-US" sz="3800" dirty="0" smtClean="0"/>
              <a:t>Compared to the proactive mind, Passive-Minded Pete has made three opposite decisions. </a:t>
            </a:r>
          </a:p>
          <a:p>
            <a:pPr lvl="1"/>
            <a:r>
              <a:rPr lang="en-US" sz="3400" dirty="0" smtClean="0"/>
              <a:t>The passive mind has decided that it is impossible to make the situation better. (Passive minded people tend to be </a:t>
            </a:r>
            <a:r>
              <a:rPr lang="en-US" sz="3400" i="1" dirty="0" smtClean="0"/>
              <a:t>fatalistic</a:t>
            </a:r>
            <a:r>
              <a:rPr lang="en-US" sz="3400" b="1" i="1" dirty="0" smtClean="0"/>
              <a:t>.</a:t>
            </a:r>
            <a:r>
              <a:rPr lang="en-US" sz="3400" dirty="0" smtClean="0"/>
              <a:t> They say things like, "If it's meant to be, it will happen anyway, whatever I try to do.)</a:t>
            </a:r>
          </a:p>
          <a:p>
            <a:pPr lvl="1"/>
            <a:r>
              <a:rPr lang="en-US" sz="3400" dirty="0" smtClean="0"/>
              <a:t>The passive minded people don't believe in themselves or their ability to make a difference. (Again, based on a belief in fatalism, or the idea that they are personally powerless).</a:t>
            </a:r>
          </a:p>
          <a:p>
            <a:pPr lvl="1"/>
            <a:r>
              <a:rPr lang="en-US" sz="3400" dirty="0" smtClean="0"/>
              <a:t>They have no plan. (What would be the point of planning, if you tended towards fatalism? Since things will happen anyway, Passive Pete thinks, any plan he makes won't make a lot of difference. So, why bother planning?)</a:t>
            </a:r>
          </a:p>
          <a:p>
            <a:r>
              <a:rPr lang="en-US" sz="3800" dirty="0" smtClean="0"/>
              <a:t>Now that Passive Pete's brain has taken these three steps, he feels defeated, de-motivated, and </a:t>
            </a:r>
            <a:r>
              <a:rPr lang="en-US" sz="3800" dirty="0" err="1" smtClean="0"/>
              <a:t>dis</a:t>
            </a:r>
            <a:r>
              <a:rPr lang="en-US" sz="3800" dirty="0" smtClean="0"/>
              <a:t>-inspired to take any action.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passive mind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Passive Pete has lost his sense of Personal Power. He does not think that he is the Master of his own destiny, and as a consequence, he does nothing to make things better. </a:t>
            </a:r>
          </a:p>
          <a:p>
            <a:r>
              <a:rPr lang="en-US" dirty="0" smtClean="0"/>
              <a:t>But if Pete does nothing to make things better, not many good things happen to Pete, and he has no reason to suppose that they ever will. So Poor Pete has nothing to be optimistic about. He has nothing to be hopeful about. Thus, he slips into a mildly depressed state, hoping that one day, he might win the lottery. </a:t>
            </a:r>
            <a:r>
              <a:rPr lang="en-US" i="1" dirty="0" smtClean="0"/>
              <a:t>How sad.</a:t>
            </a:r>
            <a:r>
              <a:rPr lang="en-US" dirty="0" smtClean="0"/>
              <a:t> </a:t>
            </a:r>
          </a:p>
          <a:p>
            <a:r>
              <a:rPr lang="en-US" dirty="0" smtClean="0"/>
              <a:t>Don't be a Passive Pete, instead.............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 a Pro-active Mind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order to develop a Pro-active Mind, take the following steps. </a:t>
            </a:r>
          </a:p>
          <a:p>
            <a:pPr marL="971550" lvl="1" indent="-514350">
              <a:buFont typeface="+mj-lt"/>
              <a:buAutoNum type="arabicPeriod"/>
            </a:pPr>
            <a:r>
              <a:rPr lang="en-US" dirty="0" smtClean="0"/>
              <a:t>Decide exactly what you want.</a:t>
            </a:r>
          </a:p>
          <a:p>
            <a:pPr marL="971550" lvl="1" indent="-514350">
              <a:buFont typeface="+mj-lt"/>
              <a:buAutoNum type="arabicPeriod"/>
            </a:pPr>
            <a:r>
              <a:rPr lang="en-US" dirty="0" smtClean="0"/>
              <a:t>Decide that you will develop the skills necessary to achieve the goals.</a:t>
            </a:r>
          </a:p>
          <a:p>
            <a:pPr marL="971550" lvl="1" indent="-514350">
              <a:buFont typeface="+mj-lt"/>
              <a:buAutoNum type="arabicPeriod"/>
            </a:pPr>
            <a:r>
              <a:rPr lang="en-US" dirty="0" smtClean="0"/>
              <a:t>Decide what steps you have to take to </a:t>
            </a:r>
            <a:r>
              <a:rPr lang="en-US" i="1" dirty="0" smtClean="0"/>
              <a:t>kick start some progress</a:t>
            </a:r>
            <a:r>
              <a:rPr lang="en-US" dirty="0" smtClean="0"/>
              <a:t> towards the goal.</a:t>
            </a:r>
          </a:p>
          <a:p>
            <a:pPr marL="971550" lvl="1" indent="-514350">
              <a:buFont typeface="+mj-lt"/>
              <a:buAutoNum type="arabicPeriod"/>
            </a:pPr>
            <a:r>
              <a:rPr lang="en-US" dirty="0" smtClean="0"/>
              <a:t>Don't wait for the timing to be just right.</a:t>
            </a:r>
          </a:p>
          <a:p>
            <a:pPr marL="971550" lvl="1" indent="-514350">
              <a:buFont typeface="+mj-lt"/>
              <a:buAutoNum type="arabicPeriod"/>
            </a:pPr>
            <a:r>
              <a:rPr lang="en-US" dirty="0" smtClean="0"/>
              <a:t>Don't wait for others to give you their blessings.</a:t>
            </a:r>
          </a:p>
          <a:p>
            <a:pPr marL="971550" lvl="1" indent="-514350">
              <a:buFont typeface="+mj-lt"/>
              <a:buAutoNum type="arabicPeriod"/>
            </a:pPr>
            <a:r>
              <a:rPr lang="en-US" dirty="0" smtClean="0"/>
              <a:t>Don't listen to people who tell you that you won't be able to do it.</a:t>
            </a:r>
          </a:p>
          <a:p>
            <a:pPr marL="971550" lvl="1" indent="-514350">
              <a:buFont typeface="+mj-lt"/>
              <a:buAutoNum type="arabicPeriod"/>
            </a:pPr>
            <a:r>
              <a:rPr lang="en-US" dirty="0" smtClean="0"/>
              <a:t>Don't wait for Fate.</a:t>
            </a:r>
          </a:p>
          <a:p>
            <a:pPr marL="971550" lvl="1" indent="-514350">
              <a:buFont typeface="+mj-lt"/>
              <a:buAutoNum type="arabicPeriod"/>
            </a:pPr>
            <a:r>
              <a:rPr lang="en-US" dirty="0" smtClean="0"/>
              <a:t>Don't wait for your luck to change.</a:t>
            </a:r>
          </a:p>
          <a:p>
            <a:pPr marL="971550" lvl="1" indent="-514350">
              <a:buFont typeface="+mj-lt"/>
              <a:buAutoNum type="arabicPeriod"/>
            </a:pPr>
            <a:r>
              <a:rPr lang="en-US" dirty="0" smtClean="0"/>
              <a:t>Instead, make your own luck.</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Become a Proactive Individual</a:t>
            </a:r>
            <a:endParaRPr lang="en-US" dirty="0"/>
          </a:p>
        </p:txBody>
      </p:sp>
      <p:sp>
        <p:nvSpPr>
          <p:cNvPr id="3" name="Content Placeholder 2"/>
          <p:cNvSpPr>
            <a:spLocks noGrp="1"/>
          </p:cNvSpPr>
          <p:nvPr>
            <p:ph idx="1"/>
          </p:nvPr>
        </p:nvSpPr>
        <p:spPr/>
        <p:txBody>
          <a:bodyPr/>
          <a:lstStyle/>
          <a:p>
            <a:pPr algn="ctr">
              <a:buNone/>
            </a:pPr>
            <a:r>
              <a:rPr lang="en-US" i="1" dirty="0" smtClean="0"/>
              <a:t>There are some people that brew their own beer. </a:t>
            </a:r>
            <a:endParaRPr lang="en-US" i="1" dirty="0" smtClean="0"/>
          </a:p>
          <a:p>
            <a:pPr algn="ctr">
              <a:buNone/>
            </a:pPr>
            <a:endParaRPr lang="en-US" i="1" dirty="0" smtClean="0"/>
          </a:p>
          <a:p>
            <a:pPr algn="ctr">
              <a:buNone/>
            </a:pPr>
            <a:r>
              <a:rPr lang="en-US" i="1" dirty="0" smtClean="0"/>
              <a:t>Instead of brewing your own beer, be one of those people who brew their own good fortune. </a:t>
            </a:r>
            <a:endParaRPr lang="en-US" i="1" dirty="0" smtClean="0"/>
          </a:p>
          <a:p>
            <a:pPr algn="ctr">
              <a:buNone/>
            </a:pPr>
            <a:endParaRPr lang="en-US" i="1" dirty="0" smtClean="0"/>
          </a:p>
          <a:p>
            <a:pPr algn="ctr">
              <a:buNone/>
            </a:pPr>
            <a:r>
              <a:rPr lang="en-US" b="1" dirty="0" smtClean="0"/>
              <a:t>The proactive mind wins.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229600" cy="1143000"/>
          </a:xfrm>
        </p:spPr>
        <p:txBody>
          <a:bodyPr>
            <a:normAutofit/>
          </a:bodyPr>
          <a:lstStyle/>
          <a:p>
            <a:r>
              <a:rPr lang="en-US" sz="6600" dirty="0" smtClean="0"/>
              <a:t>The End</a:t>
            </a:r>
            <a:endParaRPr lang="en-US" sz="6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buNone/>
            </a:pPr>
            <a:r>
              <a:rPr lang="en-US" dirty="0" smtClean="0"/>
              <a:t>	You </a:t>
            </a:r>
            <a:r>
              <a:rPr lang="en-US" dirty="0" smtClean="0"/>
              <a:t>can put people into one of three </a:t>
            </a:r>
            <a:r>
              <a:rPr lang="en-US" dirty="0" smtClean="0"/>
              <a:t>different classes</a:t>
            </a:r>
            <a:r>
              <a:rPr lang="en-US" dirty="0" smtClean="0"/>
              <a:t>: </a:t>
            </a:r>
          </a:p>
          <a:p>
            <a:pPr lvl="1"/>
            <a:r>
              <a:rPr lang="en-US" dirty="0" smtClean="0"/>
              <a:t>Those people who are proactive.</a:t>
            </a:r>
          </a:p>
          <a:p>
            <a:pPr lvl="1"/>
            <a:r>
              <a:rPr lang="en-US" dirty="0" smtClean="0"/>
              <a:t>Those people who are reactive.</a:t>
            </a:r>
          </a:p>
          <a:p>
            <a:pPr lvl="1"/>
            <a:r>
              <a:rPr lang="en-US" dirty="0" smtClean="0"/>
              <a:t>Those people who are passive.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Being more proactive is the best option</a:t>
            </a:r>
            <a:endParaRPr lang="en-US" sz="4000" dirty="0"/>
          </a:p>
        </p:txBody>
      </p:sp>
      <p:sp>
        <p:nvSpPr>
          <p:cNvPr id="3" name="Content Placeholder 2"/>
          <p:cNvSpPr>
            <a:spLocks noGrp="1"/>
          </p:cNvSpPr>
          <p:nvPr>
            <p:ph idx="1"/>
          </p:nvPr>
        </p:nvSpPr>
        <p:spPr/>
        <p:txBody>
          <a:bodyPr/>
          <a:lstStyle/>
          <a:p>
            <a:r>
              <a:rPr lang="en-US" dirty="0" smtClean="0"/>
              <a:t>People who are </a:t>
            </a:r>
            <a:r>
              <a:rPr lang="en-US" i="1" dirty="0" smtClean="0"/>
              <a:t>proactive</a:t>
            </a:r>
            <a:r>
              <a:rPr lang="en-US" dirty="0" smtClean="0"/>
              <a:t> tend to achieve more, tend to be happier and tend to be more respected than those people who are either reactive or passive. </a:t>
            </a:r>
          </a:p>
          <a:p>
            <a:r>
              <a:rPr lang="en-US" dirty="0" smtClean="0"/>
              <a:t>Therefore, whether you choose to be proactive, reactive or passive, it will shape the outcome and condition of your whole life.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meant by being proactive?</a:t>
            </a:r>
            <a:endParaRPr lang="en-US" dirty="0"/>
          </a:p>
        </p:txBody>
      </p:sp>
      <p:sp>
        <p:nvSpPr>
          <p:cNvPr id="3" name="Content Placeholder 2"/>
          <p:cNvSpPr>
            <a:spLocks noGrp="1"/>
          </p:cNvSpPr>
          <p:nvPr>
            <p:ph idx="1"/>
          </p:nvPr>
        </p:nvSpPr>
        <p:spPr/>
        <p:txBody>
          <a:bodyPr>
            <a:normAutofit lnSpcReduction="10000"/>
          </a:bodyPr>
          <a:lstStyle/>
          <a:p>
            <a:r>
              <a:rPr lang="en-US" dirty="0" smtClean="0"/>
              <a:t>Being proactive means, "</a:t>
            </a:r>
            <a:r>
              <a:rPr lang="en-US" i="1" dirty="0" smtClean="0"/>
              <a:t>deciding to act on your own volition</a:t>
            </a:r>
            <a:r>
              <a:rPr lang="en-US" i="1" dirty="0" smtClean="0"/>
              <a:t>".</a:t>
            </a:r>
          </a:p>
          <a:p>
            <a:pPr lvl="1"/>
            <a:r>
              <a:rPr lang="en-US" dirty="0" smtClean="0"/>
              <a:t>Being proactive means NOT waiting always, to be told what to do by someone else.</a:t>
            </a:r>
          </a:p>
          <a:p>
            <a:pPr lvl="1"/>
            <a:r>
              <a:rPr lang="en-US" dirty="0" smtClean="0"/>
              <a:t>And it means NOT waiting until circumstances have become so bad that you are forced to act, in order to avoid a catastrophe</a:t>
            </a:r>
            <a:r>
              <a:rPr lang="en-US" dirty="0" smtClean="0"/>
              <a:t>.</a:t>
            </a:r>
          </a:p>
          <a:p>
            <a:r>
              <a:rPr lang="en-US" dirty="0" smtClean="0"/>
              <a:t>Being proactive means you are the source of your own motivation. Your motivation is emanating from your own thought process.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meant by being proactive</a:t>
            </a:r>
            <a:r>
              <a:rPr lang="en-US" dirty="0" smtClean="0"/>
              <a:t>? (cont.)</a:t>
            </a:r>
            <a:endParaRPr lang="en-US" dirty="0"/>
          </a:p>
        </p:txBody>
      </p:sp>
      <p:sp>
        <p:nvSpPr>
          <p:cNvPr id="3" name="Content Placeholder 2"/>
          <p:cNvSpPr>
            <a:spLocks noGrp="1"/>
          </p:cNvSpPr>
          <p:nvPr>
            <p:ph idx="1"/>
          </p:nvPr>
        </p:nvSpPr>
        <p:spPr/>
        <p:txBody>
          <a:bodyPr>
            <a:normAutofit/>
          </a:bodyPr>
          <a:lstStyle/>
          <a:p>
            <a:r>
              <a:rPr lang="en-US" dirty="0" smtClean="0"/>
              <a:t>Your motivation is emanating from the combined effect of having taken three mental steps</a:t>
            </a:r>
            <a:r>
              <a:rPr lang="en-US" dirty="0" smtClean="0"/>
              <a:t>:</a:t>
            </a:r>
          </a:p>
          <a:p>
            <a:pPr lvl="1"/>
            <a:r>
              <a:rPr lang="en-US" dirty="0" smtClean="0"/>
              <a:t>You have </a:t>
            </a:r>
            <a:r>
              <a:rPr lang="en-US" i="1" dirty="0" smtClean="0"/>
              <a:t>decided </a:t>
            </a:r>
            <a:r>
              <a:rPr lang="en-US" dirty="0" smtClean="0"/>
              <a:t>to make your situation better.</a:t>
            </a:r>
          </a:p>
          <a:p>
            <a:pPr lvl="1"/>
            <a:r>
              <a:rPr lang="en-US" dirty="0" smtClean="0"/>
              <a:t>You </a:t>
            </a:r>
            <a:r>
              <a:rPr lang="en-US" i="1" dirty="0" smtClean="0"/>
              <a:t>believe</a:t>
            </a:r>
            <a:r>
              <a:rPr lang="en-US" dirty="0" smtClean="0"/>
              <a:t> that you are </a:t>
            </a:r>
            <a:r>
              <a:rPr lang="en-US" i="1" dirty="0" smtClean="0"/>
              <a:t>capable</a:t>
            </a:r>
            <a:r>
              <a:rPr lang="en-US" dirty="0" smtClean="0"/>
              <a:t> of making it better.</a:t>
            </a:r>
          </a:p>
          <a:p>
            <a:pPr lvl="1"/>
            <a:r>
              <a:rPr lang="en-US" dirty="0" smtClean="0"/>
              <a:t>You have </a:t>
            </a:r>
            <a:r>
              <a:rPr lang="en-US" i="1" dirty="0" smtClean="0"/>
              <a:t>figured out how</a:t>
            </a:r>
            <a:r>
              <a:rPr lang="en-US" dirty="0" smtClean="0"/>
              <a:t> you think you can make it better.</a:t>
            </a:r>
          </a:p>
          <a:p>
            <a:pPr lvl="1"/>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meant by being proactive?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Now that your brain has taken these three steps, it feels compelled, it feels motivated, it feels inspired to </a:t>
            </a:r>
            <a:r>
              <a:rPr lang="en-US" i="1" dirty="0" smtClean="0"/>
              <a:t>swing into action. </a:t>
            </a:r>
            <a:endParaRPr lang="en-US" dirty="0" smtClean="0"/>
          </a:p>
          <a:p>
            <a:r>
              <a:rPr lang="en-US" dirty="0" smtClean="0"/>
              <a:t>Now you are acting under your own volition; you are not waiting for anyone else. You have become the master of your own destiny. </a:t>
            </a:r>
          </a:p>
          <a:p>
            <a:r>
              <a:rPr lang="en-US" dirty="0" smtClean="0"/>
              <a:t>Compare that state of mind, to its two contradictory states. </a:t>
            </a:r>
          </a:p>
          <a:p>
            <a:r>
              <a:rPr lang="en-US" dirty="0" smtClean="0"/>
              <a:t>There are two contradictories to being proactive. </a:t>
            </a:r>
          </a:p>
          <a:p>
            <a:pPr lvl="1"/>
            <a:r>
              <a:rPr lang="en-US" dirty="0" smtClean="0"/>
              <a:t>Being reactive.</a:t>
            </a:r>
          </a:p>
          <a:p>
            <a:pPr lvl="1"/>
            <a:r>
              <a:rPr lang="en-US" dirty="0" smtClean="0"/>
              <a:t>Being passive.</a:t>
            </a:r>
          </a:p>
          <a:p>
            <a:r>
              <a:rPr lang="en-US" dirty="0" smtClean="0"/>
              <a:t>Let us look at each one.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a:t>
            </a:r>
            <a:r>
              <a:rPr lang="en-US" dirty="0" smtClean="0"/>
              <a:t>Reactive</a:t>
            </a:r>
            <a:endParaRPr lang="en-US" dirty="0"/>
          </a:p>
        </p:txBody>
      </p:sp>
      <p:sp>
        <p:nvSpPr>
          <p:cNvPr id="3" name="Content Placeholder 2"/>
          <p:cNvSpPr>
            <a:spLocks noGrp="1"/>
          </p:cNvSpPr>
          <p:nvPr>
            <p:ph idx="1"/>
          </p:nvPr>
        </p:nvSpPr>
        <p:spPr/>
        <p:txBody>
          <a:bodyPr/>
          <a:lstStyle/>
          <a:p>
            <a:r>
              <a:rPr lang="en-US" dirty="0" smtClean="0"/>
              <a:t>Means that you don't do anything unless you are told to do it by someone else, or that you don't do anything until there is an immediate crisis. </a:t>
            </a:r>
          </a:p>
          <a:p>
            <a:r>
              <a:rPr lang="en-US" dirty="0" smtClean="0"/>
              <a:t>You can see that both these states of mind are inferior to the proactive mind.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a:t>
            </a:r>
            <a:r>
              <a:rPr lang="en-US" dirty="0" smtClean="0"/>
              <a:t>Reactive (cont.)</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10000"/>
          </a:bodyPr>
          <a:lstStyle/>
          <a:p>
            <a:pPr algn="ctr">
              <a:buNone/>
            </a:pPr>
            <a:r>
              <a:rPr lang="en-US" sz="3800" u="sng" dirty="0" smtClean="0"/>
              <a:t>Re-active Roger</a:t>
            </a:r>
          </a:p>
          <a:p>
            <a:r>
              <a:rPr lang="en-US" dirty="0" smtClean="0"/>
              <a:t>If </a:t>
            </a:r>
            <a:r>
              <a:rPr lang="en-US" dirty="0" smtClean="0"/>
              <a:t>Roger is too reactive, he is by definition, subordinating his mind to the mind of others. We understand that there are conditions when one must subordinate one's own opinion to the opinion of others, (for example, if you are on an </a:t>
            </a:r>
            <a:r>
              <a:rPr lang="en-US" dirty="0" smtClean="0"/>
              <a:t>aero plane, </a:t>
            </a:r>
            <a:r>
              <a:rPr lang="en-US" dirty="0" smtClean="0"/>
              <a:t>you must subordinate your own opinion to the will of the flight crew). But, if Roger were to routinely, as a matter of mental habit, subordinate his own will, to the will of others, then he would lose all his </a:t>
            </a:r>
            <a:r>
              <a:rPr lang="en-US" i="1" dirty="0" smtClean="0"/>
              <a:t>personal power</a:t>
            </a:r>
            <a:r>
              <a:rPr lang="en-US" dirty="0" smtClean="0"/>
              <a:t>. </a:t>
            </a:r>
          </a:p>
          <a:p>
            <a:r>
              <a:rPr lang="en-US" dirty="0" smtClean="0"/>
              <a:t>Being reactive could also mean that you don't act until you are forced to re-act to a situation that has now become critical.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Reactive (cont.)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re-active driver drives as if nothing could possibly go wrong. </a:t>
            </a:r>
          </a:p>
          <a:p>
            <a:pPr lvl="1"/>
            <a:r>
              <a:rPr lang="en-US" dirty="0" smtClean="0"/>
              <a:t>He speeds down the motorway at 96 mph and he just assumes that nothing will go wrong.</a:t>
            </a:r>
          </a:p>
          <a:p>
            <a:pPr lvl="1"/>
            <a:r>
              <a:rPr lang="en-US" dirty="0" smtClean="0"/>
              <a:t>In the event things do go wrong, then he re-acts.</a:t>
            </a:r>
          </a:p>
          <a:p>
            <a:pPr lvl="1"/>
            <a:r>
              <a:rPr lang="en-US" dirty="0" smtClean="0"/>
              <a:t>He is a reactive driver.</a:t>
            </a:r>
          </a:p>
          <a:p>
            <a:pPr lvl="1"/>
            <a:r>
              <a:rPr lang="en-US" dirty="0" smtClean="0"/>
              <a:t>He reacts to situations as they appear.</a:t>
            </a:r>
          </a:p>
          <a:p>
            <a:pPr lvl="1"/>
            <a:r>
              <a:rPr lang="en-US" dirty="0" smtClean="0"/>
              <a:t>He does not try to anticipate.</a:t>
            </a:r>
          </a:p>
          <a:p>
            <a:pPr lvl="1"/>
            <a:r>
              <a:rPr lang="en-US" dirty="0" smtClean="0"/>
              <a:t>He does not try to predict what is likely to happen.</a:t>
            </a:r>
          </a:p>
          <a:p>
            <a:pPr lvl="1"/>
            <a:r>
              <a:rPr lang="en-US" dirty="0" smtClean="0"/>
              <a:t>A reactive driver is driving on his </a:t>
            </a:r>
            <a:r>
              <a:rPr lang="en-US" i="1" dirty="0" smtClean="0"/>
              <a:t>wits:</a:t>
            </a:r>
            <a:r>
              <a:rPr lang="en-US" dirty="0" smtClean="0"/>
              <a:t> Instead of driving on his </a:t>
            </a:r>
            <a:r>
              <a:rPr lang="en-US" i="1" dirty="0" smtClean="0"/>
              <a:t>intellect.</a:t>
            </a:r>
            <a:endParaRPr lang="en-US" dirty="0" smtClean="0"/>
          </a:p>
          <a:p>
            <a:r>
              <a:rPr lang="en-US" dirty="0" smtClean="0"/>
              <a:t>Being a reactive driver is more dangerous because, by the time the emergency situation is perceived by the reactive driver, it is already too late to rectify it.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1257</Words>
  <Application>Microsoft Office PowerPoint</Application>
  <PresentationFormat>On-screen Show (4:3)</PresentationFormat>
  <Paragraphs>91</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Be More Proactive</vt:lpstr>
      <vt:lpstr>Introduction</vt:lpstr>
      <vt:lpstr>Being more proactive is the best option</vt:lpstr>
      <vt:lpstr>What is meant by being proactive?</vt:lpstr>
      <vt:lpstr>What is meant by being proactive? (cont.)</vt:lpstr>
      <vt:lpstr>What is meant by being proactive? (cont.)</vt:lpstr>
      <vt:lpstr>Being Reactive</vt:lpstr>
      <vt:lpstr>Being Reactive (cont.)</vt:lpstr>
      <vt:lpstr>Being Reactive (cont.)</vt:lpstr>
      <vt:lpstr>Being Reactive (cont.)</vt:lpstr>
      <vt:lpstr>Being Reactive (cont.)</vt:lpstr>
      <vt:lpstr>The passive mind</vt:lpstr>
      <vt:lpstr>The passive mind (cont.)</vt:lpstr>
      <vt:lpstr>The passive mind (cont.)</vt:lpstr>
      <vt:lpstr>Develop a Pro-active Mind</vt:lpstr>
      <vt:lpstr>Become a Proactive Individual</vt:lpstr>
      <vt:lpstr>The End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 More Proactive</dc:title>
  <dc:creator>Shawn</dc:creator>
  <cp:lastModifiedBy>Shawn</cp:lastModifiedBy>
  <cp:revision>4</cp:revision>
  <dcterms:created xsi:type="dcterms:W3CDTF">2006-08-16T00:00:00Z</dcterms:created>
  <dcterms:modified xsi:type="dcterms:W3CDTF">2019-02-01T12:07:36Z</dcterms:modified>
</cp:coreProperties>
</file>