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30" d="100"/>
          <a:sy n="30" d="100"/>
        </p:scale>
        <p:origin x="-2670" y="-89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0A8C58D-10D4-4742-84A6-A03E1D04727B}" type="datetimeFigureOut">
              <a:rPr lang="en-GB" smtClean="0"/>
              <a:t>24/09/2019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7A26930-6143-4E82-A4F6-9CFEEBEDA20D}" type="slidenum">
              <a:rPr lang="en-GB" smtClean="0"/>
              <a:t>‹#›</a:t>
            </a:fld>
            <a:endParaRPr lang="en-GB"/>
          </a:p>
        </p:txBody>
      </p:sp>
    </p:spTree>
    <p:extLst>
      <p:ext uri="{BB962C8B-B14F-4D97-AF65-F5344CB8AC3E}">
        <p14:creationId xmlns:p14="http://schemas.microsoft.com/office/powerpoint/2010/main" val="3788005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0A8C58D-10D4-4742-84A6-A03E1D04727B}" type="datetimeFigureOut">
              <a:rPr lang="en-GB" smtClean="0"/>
              <a:t>24/09/2019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7A26930-6143-4E82-A4F6-9CFEEBEDA20D}" type="slidenum">
              <a:rPr lang="en-GB" smtClean="0"/>
              <a:t>‹#›</a:t>
            </a:fld>
            <a:endParaRPr lang="en-GB"/>
          </a:p>
        </p:txBody>
      </p:sp>
    </p:spTree>
    <p:extLst>
      <p:ext uri="{BB962C8B-B14F-4D97-AF65-F5344CB8AC3E}">
        <p14:creationId xmlns:p14="http://schemas.microsoft.com/office/powerpoint/2010/main" val="4012395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0A8C58D-10D4-4742-84A6-A03E1D04727B}" type="datetimeFigureOut">
              <a:rPr lang="en-GB" smtClean="0"/>
              <a:t>24/09/2019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7A26930-6143-4E82-A4F6-9CFEEBEDA20D}" type="slidenum">
              <a:rPr lang="en-GB" smtClean="0"/>
              <a:t>‹#›</a:t>
            </a:fld>
            <a:endParaRPr lang="en-GB"/>
          </a:p>
        </p:txBody>
      </p:sp>
    </p:spTree>
    <p:extLst>
      <p:ext uri="{BB962C8B-B14F-4D97-AF65-F5344CB8AC3E}">
        <p14:creationId xmlns:p14="http://schemas.microsoft.com/office/powerpoint/2010/main" val="14638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0A8C58D-10D4-4742-84A6-A03E1D04727B}" type="datetimeFigureOut">
              <a:rPr lang="en-GB" smtClean="0"/>
              <a:t>24/09/2019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7A26930-6143-4E82-A4F6-9CFEEBEDA20D}" type="slidenum">
              <a:rPr lang="en-GB" smtClean="0"/>
              <a:t>‹#›</a:t>
            </a:fld>
            <a:endParaRPr lang="en-GB"/>
          </a:p>
        </p:txBody>
      </p:sp>
    </p:spTree>
    <p:extLst>
      <p:ext uri="{BB962C8B-B14F-4D97-AF65-F5344CB8AC3E}">
        <p14:creationId xmlns:p14="http://schemas.microsoft.com/office/powerpoint/2010/main" val="641341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A8C58D-10D4-4742-84A6-A03E1D04727B}" type="datetimeFigureOut">
              <a:rPr lang="en-GB" smtClean="0"/>
              <a:t>24/09/2019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7A26930-6143-4E82-A4F6-9CFEEBEDA20D}" type="slidenum">
              <a:rPr lang="en-GB" smtClean="0"/>
              <a:t>‹#›</a:t>
            </a:fld>
            <a:endParaRPr lang="en-GB"/>
          </a:p>
        </p:txBody>
      </p:sp>
    </p:spTree>
    <p:extLst>
      <p:ext uri="{BB962C8B-B14F-4D97-AF65-F5344CB8AC3E}">
        <p14:creationId xmlns:p14="http://schemas.microsoft.com/office/powerpoint/2010/main" val="1792403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0A8C58D-10D4-4742-84A6-A03E1D04727B}" type="datetimeFigureOut">
              <a:rPr lang="en-GB" smtClean="0"/>
              <a:t>24/09/2019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7A26930-6143-4E82-A4F6-9CFEEBEDA20D}" type="slidenum">
              <a:rPr lang="en-GB" smtClean="0"/>
              <a:t>‹#›</a:t>
            </a:fld>
            <a:endParaRPr lang="en-GB"/>
          </a:p>
        </p:txBody>
      </p:sp>
    </p:spTree>
    <p:extLst>
      <p:ext uri="{BB962C8B-B14F-4D97-AF65-F5344CB8AC3E}">
        <p14:creationId xmlns:p14="http://schemas.microsoft.com/office/powerpoint/2010/main" val="3968755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0A8C58D-10D4-4742-84A6-A03E1D04727B}" type="datetimeFigureOut">
              <a:rPr lang="en-GB" smtClean="0"/>
              <a:t>24/09/2019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7A26930-6143-4E82-A4F6-9CFEEBEDA20D}" type="slidenum">
              <a:rPr lang="en-GB" smtClean="0"/>
              <a:t>‹#›</a:t>
            </a:fld>
            <a:endParaRPr lang="en-GB"/>
          </a:p>
        </p:txBody>
      </p:sp>
    </p:spTree>
    <p:extLst>
      <p:ext uri="{BB962C8B-B14F-4D97-AF65-F5344CB8AC3E}">
        <p14:creationId xmlns:p14="http://schemas.microsoft.com/office/powerpoint/2010/main" val="2792795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0A8C58D-10D4-4742-84A6-A03E1D04727B}" type="datetimeFigureOut">
              <a:rPr lang="en-GB" smtClean="0"/>
              <a:t>24/09/2019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7A26930-6143-4E82-A4F6-9CFEEBEDA20D}" type="slidenum">
              <a:rPr lang="en-GB" smtClean="0"/>
              <a:t>‹#›</a:t>
            </a:fld>
            <a:endParaRPr lang="en-GB"/>
          </a:p>
        </p:txBody>
      </p:sp>
    </p:spTree>
    <p:extLst>
      <p:ext uri="{BB962C8B-B14F-4D97-AF65-F5344CB8AC3E}">
        <p14:creationId xmlns:p14="http://schemas.microsoft.com/office/powerpoint/2010/main" val="124228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A8C58D-10D4-4742-84A6-A03E1D04727B}" type="datetimeFigureOut">
              <a:rPr lang="en-GB" smtClean="0"/>
              <a:t>24/09/2019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7A26930-6143-4E82-A4F6-9CFEEBEDA20D}" type="slidenum">
              <a:rPr lang="en-GB" smtClean="0"/>
              <a:t>‹#›</a:t>
            </a:fld>
            <a:endParaRPr lang="en-GB"/>
          </a:p>
        </p:txBody>
      </p:sp>
    </p:spTree>
    <p:extLst>
      <p:ext uri="{BB962C8B-B14F-4D97-AF65-F5344CB8AC3E}">
        <p14:creationId xmlns:p14="http://schemas.microsoft.com/office/powerpoint/2010/main" val="4098894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A8C58D-10D4-4742-84A6-A03E1D04727B}" type="datetimeFigureOut">
              <a:rPr lang="en-GB" smtClean="0"/>
              <a:t>24/09/2019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7A26930-6143-4E82-A4F6-9CFEEBEDA20D}" type="slidenum">
              <a:rPr lang="en-GB" smtClean="0"/>
              <a:t>‹#›</a:t>
            </a:fld>
            <a:endParaRPr lang="en-GB"/>
          </a:p>
        </p:txBody>
      </p:sp>
    </p:spTree>
    <p:extLst>
      <p:ext uri="{BB962C8B-B14F-4D97-AF65-F5344CB8AC3E}">
        <p14:creationId xmlns:p14="http://schemas.microsoft.com/office/powerpoint/2010/main" val="2190098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A8C58D-10D4-4742-84A6-A03E1D04727B}" type="datetimeFigureOut">
              <a:rPr lang="en-GB" smtClean="0"/>
              <a:t>24/09/2019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7A26930-6143-4E82-A4F6-9CFEEBEDA20D}" type="slidenum">
              <a:rPr lang="en-GB" smtClean="0"/>
              <a:t>‹#›</a:t>
            </a:fld>
            <a:endParaRPr lang="en-GB"/>
          </a:p>
        </p:txBody>
      </p:sp>
    </p:spTree>
    <p:extLst>
      <p:ext uri="{BB962C8B-B14F-4D97-AF65-F5344CB8AC3E}">
        <p14:creationId xmlns:p14="http://schemas.microsoft.com/office/powerpoint/2010/main" val="2631129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A8C58D-10D4-4742-84A6-A03E1D04727B}" type="datetimeFigureOut">
              <a:rPr lang="en-GB" smtClean="0"/>
              <a:t>24/09/2019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A26930-6143-4E82-A4F6-9CFEEBEDA20D}" type="slidenum">
              <a:rPr lang="en-GB" smtClean="0"/>
              <a:t>‹#›</a:t>
            </a:fld>
            <a:endParaRPr lang="en-GB"/>
          </a:p>
        </p:txBody>
      </p:sp>
    </p:spTree>
    <p:extLst>
      <p:ext uri="{BB962C8B-B14F-4D97-AF65-F5344CB8AC3E}">
        <p14:creationId xmlns:p14="http://schemas.microsoft.com/office/powerpoint/2010/main" val="10380585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835696" y="260648"/>
            <a:ext cx="5805170" cy="1963614"/>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a:lnSpc>
                <a:spcPct val="115000"/>
              </a:lnSpc>
              <a:spcAft>
                <a:spcPts val="1000"/>
              </a:spcAft>
            </a:pPr>
            <a:r>
              <a:rPr lang="en-GB" sz="1100" b="1" dirty="0" smtClean="0">
                <a:effectLst/>
                <a:latin typeface="Calibri"/>
                <a:ea typeface="Calibri"/>
                <a:cs typeface="Times New Roman"/>
              </a:rPr>
              <a:t>&lt;this is full page banner with a suitable background image. After user click search the text content below will appear&gt;</a:t>
            </a:r>
          </a:p>
          <a:p>
            <a:pPr algn="ctr">
              <a:lnSpc>
                <a:spcPct val="115000"/>
              </a:lnSpc>
              <a:spcAft>
                <a:spcPts val="1000"/>
              </a:spcAft>
            </a:pPr>
            <a:r>
              <a:rPr lang="en-GB" sz="2000" b="1" dirty="0" smtClean="0">
                <a:effectLst/>
                <a:latin typeface="Calibri"/>
                <a:ea typeface="Calibri"/>
                <a:cs typeface="Times New Roman"/>
              </a:rPr>
              <a:t>So </a:t>
            </a:r>
            <a:r>
              <a:rPr lang="en-GB" sz="2000" b="1" dirty="0">
                <a:effectLst/>
                <a:latin typeface="Calibri"/>
                <a:ea typeface="Calibri"/>
                <a:cs typeface="Times New Roman"/>
              </a:rPr>
              <a:t>you Need </a:t>
            </a:r>
            <a:r>
              <a:rPr lang="en-GB" sz="2000" b="1" dirty="0" err="1">
                <a:effectLst/>
                <a:latin typeface="Calibri"/>
                <a:ea typeface="Calibri"/>
                <a:cs typeface="Times New Roman"/>
              </a:rPr>
              <a:t>Ebay</a:t>
            </a:r>
            <a:r>
              <a:rPr lang="en-GB" sz="2000" b="1" dirty="0">
                <a:effectLst/>
                <a:latin typeface="Calibri"/>
                <a:ea typeface="Calibri"/>
                <a:cs typeface="Times New Roman"/>
              </a:rPr>
              <a:t> Virtual Assistants for your Online Business?</a:t>
            </a:r>
            <a:endParaRPr lang="en-GB" sz="1100" dirty="0">
              <a:effectLst/>
              <a:latin typeface="Calibri"/>
              <a:ea typeface="Calibri"/>
              <a:cs typeface="Times New Roman"/>
            </a:endParaRPr>
          </a:p>
          <a:p>
            <a:pPr algn="ctr">
              <a:lnSpc>
                <a:spcPct val="115000"/>
              </a:lnSpc>
              <a:spcAft>
                <a:spcPts val="1000"/>
              </a:spcAft>
            </a:pPr>
            <a:r>
              <a:rPr lang="en-GB" sz="1100" dirty="0">
                <a:effectLst/>
                <a:latin typeface="Calibri"/>
                <a:ea typeface="Calibri"/>
                <a:cs typeface="Times New Roman"/>
              </a:rPr>
              <a:t> </a:t>
            </a:r>
          </a:p>
          <a:p>
            <a:pPr>
              <a:lnSpc>
                <a:spcPct val="115000"/>
              </a:lnSpc>
              <a:spcAft>
                <a:spcPts val="1000"/>
              </a:spcAft>
            </a:pPr>
            <a:r>
              <a:rPr lang="en-GB" sz="1100" dirty="0">
                <a:effectLst/>
                <a:latin typeface="Calibri"/>
                <a:ea typeface="Calibri"/>
                <a:cs typeface="Times New Roman"/>
              </a:rPr>
              <a:t>I need an </a:t>
            </a:r>
            <a:r>
              <a:rPr lang="en-GB" sz="1100" dirty="0" err="1">
                <a:effectLst/>
                <a:latin typeface="Calibri"/>
                <a:ea typeface="Calibri"/>
                <a:cs typeface="Times New Roman"/>
              </a:rPr>
              <a:t>Ebay</a:t>
            </a:r>
            <a:r>
              <a:rPr lang="en-GB" sz="1100" dirty="0">
                <a:effectLst/>
                <a:latin typeface="Calibri"/>
                <a:ea typeface="Calibri"/>
                <a:cs typeface="Times New Roman"/>
              </a:rPr>
              <a:t> Virtual Assistant for: </a:t>
            </a:r>
          </a:p>
        </p:txBody>
      </p:sp>
      <p:sp>
        <p:nvSpPr>
          <p:cNvPr id="7" name="Rectangle 5"/>
          <p:cNvSpPr>
            <a:spLocks noChangeArrowheads="1"/>
          </p:cNvSpPr>
          <p:nvPr/>
        </p:nvSpPr>
        <p:spPr bwMode="auto">
          <a:xfrm>
            <a:off x="0" y="457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Rounded Rectangle 7"/>
          <p:cNvSpPr/>
          <p:nvPr/>
        </p:nvSpPr>
        <p:spPr>
          <a:xfrm>
            <a:off x="3995936" y="1916832"/>
            <a:ext cx="2664296" cy="21602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9" name="Rounded Rectangle 8"/>
          <p:cNvSpPr/>
          <p:nvPr/>
        </p:nvSpPr>
        <p:spPr>
          <a:xfrm>
            <a:off x="6732240" y="1916832"/>
            <a:ext cx="864096" cy="2160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Search</a:t>
            </a:r>
            <a:endParaRPr lang="en-GB" dirty="0"/>
          </a:p>
        </p:txBody>
      </p:sp>
      <p:sp>
        <p:nvSpPr>
          <p:cNvPr id="10" name="Text Box 2"/>
          <p:cNvSpPr txBox="1">
            <a:spLocks noChangeArrowheads="1"/>
          </p:cNvSpPr>
          <p:nvPr/>
        </p:nvSpPr>
        <p:spPr bwMode="auto">
          <a:xfrm>
            <a:off x="1835696" y="3126392"/>
            <a:ext cx="3068866" cy="6701835"/>
          </a:xfrm>
          <a:prstGeom prst="rect">
            <a:avLst/>
          </a:prstGeom>
          <a:solidFill>
            <a:srgbClr val="FFFFFF"/>
          </a:solidFill>
          <a:ln w="9525">
            <a:noFill/>
            <a:miter lim="800000"/>
            <a:headEnd/>
            <a:tailEnd/>
          </a:ln>
        </p:spPr>
        <p:txBody>
          <a:bodyPr rot="0" vert="horz" wrap="square" lIns="91440" tIns="45720" rIns="91440" bIns="45720" anchor="t" anchorCtr="0">
            <a:spAutoFit/>
          </a:bodyPr>
          <a:lstStyle/>
          <a:p>
            <a:pPr>
              <a:lnSpc>
                <a:spcPct val="115000"/>
              </a:lnSpc>
              <a:spcAft>
                <a:spcPts val="1000"/>
              </a:spcAft>
            </a:pPr>
            <a:r>
              <a:rPr lang="en-GB" sz="1100" b="1" dirty="0" smtClean="0">
                <a:effectLst/>
                <a:latin typeface="Times New Roman"/>
                <a:ea typeface="Times New Roman"/>
                <a:cs typeface="Times New Roman"/>
              </a:rPr>
              <a:t>eBay </a:t>
            </a:r>
            <a:r>
              <a:rPr lang="en-GB" sz="1100" b="1" dirty="0">
                <a:effectLst/>
                <a:latin typeface="Times New Roman"/>
                <a:ea typeface="Times New Roman"/>
                <a:cs typeface="Times New Roman"/>
              </a:rPr>
              <a:t>Product Listing</a:t>
            </a:r>
            <a:endParaRPr lang="en-GB" sz="1100" dirty="0">
              <a:effectLst/>
              <a:latin typeface="Calibri"/>
              <a:ea typeface="Calibri"/>
              <a:cs typeface="Times New Roman"/>
            </a:endParaRPr>
          </a:p>
          <a:p>
            <a:pPr>
              <a:lnSpc>
                <a:spcPct val="115000"/>
              </a:lnSpc>
              <a:spcAft>
                <a:spcPts val="1000"/>
              </a:spcAft>
            </a:pPr>
            <a:r>
              <a:rPr lang="en-GB" sz="1100" dirty="0">
                <a:effectLst/>
                <a:latin typeface="Times New Roman"/>
                <a:ea typeface="Times New Roman"/>
                <a:cs typeface="Times New Roman"/>
              </a:rPr>
              <a:t>Our eBay VA will list your products quickly and efficiently to save you the time. You will also get the extra advantages of optimized title, optimized description, keywords, feature updates, etc.</a:t>
            </a:r>
            <a:endParaRPr lang="en-GB" sz="1100" dirty="0">
              <a:effectLst/>
              <a:latin typeface="Calibri"/>
              <a:ea typeface="Calibri"/>
              <a:cs typeface="Times New Roman"/>
            </a:endParaRPr>
          </a:p>
          <a:p>
            <a:pPr>
              <a:lnSpc>
                <a:spcPct val="115000"/>
              </a:lnSpc>
              <a:spcAft>
                <a:spcPts val="0"/>
              </a:spcAft>
            </a:pPr>
            <a:r>
              <a:rPr lang="en-GB" sz="1100" dirty="0">
                <a:effectLst/>
                <a:latin typeface="Times New Roman"/>
                <a:ea typeface="Times New Roman"/>
                <a:cs typeface="Times New Roman"/>
              </a:rPr>
              <a:t>h</a:t>
            </a:r>
            <a:endParaRPr lang="en-GB" sz="1100" dirty="0">
              <a:effectLst/>
              <a:latin typeface="Calibri"/>
              <a:ea typeface="Calibri"/>
              <a:cs typeface="Times New Roman"/>
            </a:endParaRPr>
          </a:p>
          <a:p>
            <a:pPr>
              <a:lnSpc>
                <a:spcPct val="115000"/>
              </a:lnSpc>
              <a:spcAft>
                <a:spcPts val="1000"/>
              </a:spcAft>
            </a:pPr>
            <a:r>
              <a:rPr lang="en-GB" sz="1100" b="1" dirty="0">
                <a:effectLst/>
                <a:latin typeface="Times New Roman"/>
                <a:ea typeface="Times New Roman"/>
                <a:cs typeface="Times New Roman"/>
              </a:rPr>
              <a:t>eBay Description Writing for Your Products</a:t>
            </a:r>
            <a:endParaRPr lang="en-GB" sz="1100" dirty="0">
              <a:effectLst/>
              <a:latin typeface="Calibri"/>
              <a:ea typeface="Calibri"/>
              <a:cs typeface="Times New Roman"/>
            </a:endParaRPr>
          </a:p>
          <a:p>
            <a:pPr>
              <a:lnSpc>
                <a:spcPct val="115000"/>
              </a:lnSpc>
              <a:spcAft>
                <a:spcPts val="0"/>
              </a:spcAft>
            </a:pPr>
            <a:r>
              <a:rPr lang="en-GB" sz="1100" dirty="0">
                <a:effectLst/>
                <a:latin typeface="Times New Roman"/>
                <a:ea typeface="Times New Roman"/>
                <a:cs typeface="Times New Roman"/>
              </a:rPr>
              <a:t>For this you need the best possible title and description, and this is what we can provide. We will present your products relevant content keywords to promote your search engine visibility.</a:t>
            </a:r>
            <a:endParaRPr lang="en-GB" sz="1100" dirty="0">
              <a:effectLst/>
              <a:latin typeface="Calibri"/>
              <a:ea typeface="Calibri"/>
              <a:cs typeface="Times New Roman"/>
            </a:endParaRPr>
          </a:p>
          <a:p>
            <a:pPr>
              <a:lnSpc>
                <a:spcPct val="115000"/>
              </a:lnSpc>
              <a:spcAft>
                <a:spcPts val="0"/>
              </a:spcAft>
            </a:pPr>
            <a:r>
              <a:rPr lang="en-GB" sz="1100" dirty="0">
                <a:effectLst/>
                <a:latin typeface="Times New Roman"/>
                <a:ea typeface="Times New Roman"/>
                <a:cs typeface="Times New Roman"/>
              </a:rPr>
              <a:t></a:t>
            </a:r>
            <a:endParaRPr lang="en-GB" sz="1100" dirty="0">
              <a:effectLst/>
              <a:latin typeface="Calibri"/>
              <a:ea typeface="Calibri"/>
              <a:cs typeface="Times New Roman"/>
            </a:endParaRPr>
          </a:p>
          <a:p>
            <a:pPr>
              <a:lnSpc>
                <a:spcPct val="115000"/>
              </a:lnSpc>
              <a:spcAft>
                <a:spcPts val="1000"/>
              </a:spcAft>
            </a:pPr>
            <a:r>
              <a:rPr lang="en-GB" sz="1100" b="1" dirty="0">
                <a:effectLst/>
                <a:latin typeface="Times New Roman"/>
                <a:ea typeface="Times New Roman"/>
                <a:cs typeface="Times New Roman"/>
              </a:rPr>
              <a:t>Image Editing and Cropping</a:t>
            </a:r>
            <a:endParaRPr lang="en-GB" sz="1100" dirty="0">
              <a:effectLst/>
              <a:latin typeface="Calibri"/>
              <a:ea typeface="Calibri"/>
              <a:cs typeface="Times New Roman"/>
            </a:endParaRPr>
          </a:p>
          <a:p>
            <a:pPr>
              <a:lnSpc>
                <a:spcPct val="115000"/>
              </a:lnSpc>
              <a:spcAft>
                <a:spcPts val="0"/>
              </a:spcAft>
            </a:pPr>
            <a:r>
              <a:rPr lang="en-GB" sz="1100" dirty="0">
                <a:effectLst/>
                <a:latin typeface="Times New Roman"/>
                <a:ea typeface="Times New Roman"/>
                <a:cs typeface="Times New Roman"/>
              </a:rPr>
              <a:t>To make your images eye-catching and showing your products as clear and presentable, we offer image editing software services that include cropping, resizing and retouching. High quality images have been proven to increase sales, so we make use of product photos to improve the shopping experience.</a:t>
            </a:r>
            <a:endParaRPr lang="en-GB" sz="1100" dirty="0">
              <a:effectLst/>
              <a:latin typeface="Calibri"/>
              <a:ea typeface="Calibri"/>
              <a:cs typeface="Times New Roman"/>
            </a:endParaRPr>
          </a:p>
          <a:p>
            <a:pPr>
              <a:lnSpc>
                <a:spcPct val="115000"/>
              </a:lnSpc>
              <a:spcAft>
                <a:spcPts val="0"/>
              </a:spcAft>
            </a:pPr>
            <a:r>
              <a:rPr lang="en-GB" sz="1100" dirty="0">
                <a:effectLst/>
                <a:latin typeface="Times New Roman"/>
                <a:ea typeface="Times New Roman"/>
                <a:cs typeface="Times New Roman"/>
              </a:rPr>
              <a:t></a:t>
            </a:r>
            <a:endParaRPr lang="en-GB" sz="1100" dirty="0">
              <a:effectLst/>
              <a:latin typeface="Calibri"/>
              <a:ea typeface="Calibri"/>
              <a:cs typeface="Times New Roman"/>
            </a:endParaRPr>
          </a:p>
          <a:p>
            <a:pPr>
              <a:lnSpc>
                <a:spcPct val="115000"/>
              </a:lnSpc>
              <a:spcAft>
                <a:spcPts val="1000"/>
              </a:spcAft>
            </a:pPr>
            <a:r>
              <a:rPr lang="en-GB" sz="1100" b="1" dirty="0">
                <a:effectLst/>
                <a:latin typeface="Times New Roman"/>
                <a:ea typeface="Times New Roman"/>
                <a:cs typeface="Times New Roman"/>
              </a:rPr>
              <a:t>eBay Order Processing</a:t>
            </a:r>
            <a:endParaRPr lang="en-GB" sz="1100" dirty="0">
              <a:effectLst/>
              <a:latin typeface="Calibri"/>
              <a:ea typeface="Calibri"/>
              <a:cs typeface="Times New Roman"/>
            </a:endParaRPr>
          </a:p>
          <a:p>
            <a:pPr>
              <a:lnSpc>
                <a:spcPct val="115000"/>
              </a:lnSpc>
              <a:spcAft>
                <a:spcPts val="0"/>
              </a:spcAft>
            </a:pPr>
            <a:r>
              <a:rPr lang="en-GB" sz="1100" dirty="0">
                <a:effectLst/>
                <a:latin typeface="Times New Roman"/>
                <a:ea typeface="Times New Roman"/>
                <a:cs typeface="Times New Roman"/>
              </a:rPr>
              <a:t>We can process your orders to ensure a reliable and speedy service for a job that is often overlooked.</a:t>
            </a:r>
            <a:endParaRPr lang="en-GB" sz="1100" dirty="0">
              <a:effectLst/>
              <a:latin typeface="Calibri"/>
              <a:ea typeface="Calibri"/>
              <a:cs typeface="Times New Roman"/>
            </a:endParaRPr>
          </a:p>
          <a:p>
            <a:pPr>
              <a:lnSpc>
                <a:spcPct val="115000"/>
              </a:lnSpc>
              <a:spcAft>
                <a:spcPts val="0"/>
              </a:spcAft>
            </a:pPr>
            <a:r>
              <a:rPr lang="en-GB" sz="1100" dirty="0">
                <a:effectLst/>
                <a:latin typeface="Times New Roman"/>
                <a:ea typeface="Times New Roman"/>
                <a:cs typeface="Times New Roman"/>
              </a:rPr>
              <a:t></a:t>
            </a:r>
            <a:endParaRPr lang="en-GB" sz="1100" dirty="0">
              <a:effectLst/>
              <a:latin typeface="Calibri"/>
              <a:ea typeface="Calibri"/>
              <a:cs typeface="Times New Roman"/>
            </a:endParaRPr>
          </a:p>
          <a:p>
            <a:pPr>
              <a:lnSpc>
                <a:spcPct val="115000"/>
              </a:lnSpc>
              <a:spcAft>
                <a:spcPts val="1000"/>
              </a:spcAft>
            </a:pPr>
            <a:r>
              <a:rPr lang="en-GB" sz="1100" b="1" dirty="0">
                <a:effectLst/>
                <a:latin typeface="Times New Roman"/>
                <a:ea typeface="Times New Roman"/>
                <a:cs typeface="Times New Roman"/>
              </a:rPr>
              <a:t>eBay Price Research</a:t>
            </a:r>
            <a:endParaRPr lang="en-GB" sz="1100" dirty="0">
              <a:effectLst/>
              <a:latin typeface="Calibri"/>
              <a:ea typeface="Calibri"/>
              <a:cs typeface="Times New Roman"/>
            </a:endParaRPr>
          </a:p>
          <a:p>
            <a:pPr>
              <a:lnSpc>
                <a:spcPct val="115000"/>
              </a:lnSpc>
              <a:spcAft>
                <a:spcPts val="0"/>
              </a:spcAft>
            </a:pPr>
            <a:r>
              <a:rPr lang="en-GB" sz="1100" dirty="0">
                <a:effectLst/>
                <a:latin typeface="Times New Roman"/>
                <a:ea typeface="Times New Roman"/>
                <a:cs typeface="Times New Roman"/>
              </a:rPr>
              <a:t>Through our thorough research, we can ensure that the prices you sell your products at will give you the edge you need.</a:t>
            </a:r>
            <a:endParaRPr lang="en-GB" sz="1100" dirty="0">
              <a:effectLst/>
              <a:latin typeface="Calibri"/>
              <a:ea typeface="Calibri"/>
              <a:cs typeface="Times New Roman"/>
            </a:endParaRPr>
          </a:p>
          <a:p>
            <a:pPr>
              <a:lnSpc>
                <a:spcPct val="115000"/>
              </a:lnSpc>
              <a:spcAft>
                <a:spcPts val="0"/>
              </a:spcAft>
            </a:pPr>
            <a:r>
              <a:rPr lang="en-GB" sz="1100" dirty="0" smtClean="0">
                <a:effectLst/>
                <a:latin typeface="Times New Roman"/>
                <a:ea typeface="Times New Roman"/>
                <a:cs typeface="Times New Roman"/>
              </a:rPr>
              <a:t></a:t>
            </a:r>
            <a:endParaRPr lang="en-GB" sz="1100" dirty="0">
              <a:effectLst/>
              <a:latin typeface="Calibri"/>
              <a:ea typeface="Calibri"/>
              <a:cs typeface="Times New Roman"/>
            </a:endParaRPr>
          </a:p>
        </p:txBody>
      </p:sp>
      <p:sp>
        <p:nvSpPr>
          <p:cNvPr id="11" name="Text Box 2"/>
          <p:cNvSpPr txBox="1">
            <a:spLocks noChangeArrowheads="1"/>
          </p:cNvSpPr>
          <p:nvPr/>
        </p:nvSpPr>
        <p:spPr bwMode="auto">
          <a:xfrm>
            <a:off x="4910192" y="3126392"/>
            <a:ext cx="3068866" cy="6999352"/>
          </a:xfrm>
          <a:prstGeom prst="rect">
            <a:avLst/>
          </a:prstGeom>
          <a:solidFill>
            <a:srgbClr val="FFFFFF"/>
          </a:solidFill>
          <a:ln w="9525">
            <a:noFill/>
            <a:miter lim="800000"/>
            <a:headEnd/>
            <a:tailEnd/>
          </a:ln>
        </p:spPr>
        <p:txBody>
          <a:bodyPr rot="0" vert="horz" wrap="square" lIns="91440" tIns="45720" rIns="91440" bIns="45720" anchor="t" anchorCtr="0">
            <a:spAutoFit/>
          </a:bodyPr>
          <a:lstStyle/>
          <a:p>
            <a:pPr>
              <a:lnSpc>
                <a:spcPct val="115000"/>
              </a:lnSpc>
              <a:spcAft>
                <a:spcPts val="0"/>
              </a:spcAft>
            </a:pPr>
            <a:r>
              <a:rPr lang="en-GB" sz="1100" dirty="0" smtClean="0">
                <a:effectLst/>
                <a:latin typeface="Times New Roman"/>
                <a:ea typeface="Times New Roman"/>
                <a:cs typeface="Times New Roman"/>
              </a:rPr>
              <a:t></a:t>
            </a:r>
            <a:endParaRPr lang="en-GB" sz="1100" dirty="0">
              <a:effectLst/>
              <a:latin typeface="Calibri"/>
              <a:ea typeface="Calibri"/>
              <a:cs typeface="Times New Roman"/>
            </a:endParaRPr>
          </a:p>
          <a:p>
            <a:pPr>
              <a:lnSpc>
                <a:spcPct val="115000"/>
              </a:lnSpc>
              <a:spcAft>
                <a:spcPts val="1000"/>
              </a:spcAft>
            </a:pPr>
            <a:r>
              <a:rPr lang="en-GB" sz="1100" b="1" dirty="0">
                <a:effectLst/>
                <a:latin typeface="Times New Roman"/>
                <a:ea typeface="Times New Roman"/>
                <a:cs typeface="Times New Roman"/>
              </a:rPr>
              <a:t>eBay Product Uploads Using Listing Software</a:t>
            </a:r>
            <a:endParaRPr lang="en-GB" sz="1100" dirty="0">
              <a:effectLst/>
              <a:latin typeface="Calibri"/>
              <a:ea typeface="Calibri"/>
              <a:cs typeface="Times New Roman"/>
            </a:endParaRPr>
          </a:p>
          <a:p>
            <a:pPr>
              <a:lnSpc>
                <a:spcPct val="115000"/>
              </a:lnSpc>
              <a:spcAft>
                <a:spcPts val="1000"/>
              </a:spcAft>
            </a:pPr>
            <a:r>
              <a:rPr lang="en-GB" sz="1100" dirty="0">
                <a:effectLst/>
                <a:latin typeface="Times New Roman"/>
                <a:ea typeface="Times New Roman"/>
                <a:cs typeface="Times New Roman"/>
              </a:rPr>
              <a:t>We have expertise in using such listing software as </a:t>
            </a:r>
            <a:r>
              <a:rPr lang="en-GB" sz="1100" dirty="0" err="1">
                <a:effectLst/>
                <a:latin typeface="Times New Roman"/>
                <a:ea typeface="Times New Roman"/>
                <a:cs typeface="Times New Roman"/>
              </a:rPr>
              <a:t>Inkfrog</a:t>
            </a:r>
            <a:r>
              <a:rPr lang="en-GB" sz="1100" dirty="0">
                <a:effectLst/>
                <a:latin typeface="Times New Roman"/>
                <a:ea typeface="Times New Roman"/>
                <a:cs typeface="Times New Roman"/>
              </a:rPr>
              <a:t>, </a:t>
            </a:r>
            <a:r>
              <a:rPr lang="en-GB" sz="1100" dirty="0" err="1">
                <a:effectLst/>
                <a:latin typeface="Times New Roman"/>
                <a:ea typeface="Times New Roman"/>
                <a:cs typeface="Times New Roman"/>
              </a:rPr>
              <a:t>Sellbrite</a:t>
            </a:r>
            <a:r>
              <a:rPr lang="en-GB" sz="1100" dirty="0">
                <a:effectLst/>
                <a:latin typeface="Times New Roman"/>
                <a:ea typeface="Times New Roman"/>
                <a:cs typeface="Times New Roman"/>
              </a:rPr>
              <a:t>, </a:t>
            </a:r>
            <a:r>
              <a:rPr lang="en-GB" sz="1100" dirty="0" err="1">
                <a:effectLst/>
                <a:latin typeface="Times New Roman"/>
                <a:ea typeface="Times New Roman"/>
                <a:cs typeface="Times New Roman"/>
              </a:rPr>
              <a:t>Vendio</a:t>
            </a:r>
            <a:r>
              <a:rPr lang="en-GB" sz="1100" dirty="0">
                <a:effectLst/>
                <a:latin typeface="Times New Roman"/>
                <a:ea typeface="Times New Roman"/>
                <a:cs typeface="Times New Roman"/>
              </a:rPr>
              <a:t>, Turbo Lister and </a:t>
            </a:r>
            <a:r>
              <a:rPr lang="en-GB" sz="1100" dirty="0" err="1">
                <a:effectLst/>
                <a:latin typeface="Times New Roman"/>
                <a:ea typeface="Times New Roman"/>
                <a:cs typeface="Times New Roman"/>
              </a:rPr>
              <a:t>Blackthorne</a:t>
            </a:r>
            <a:r>
              <a:rPr lang="en-GB" sz="1100" dirty="0">
                <a:effectLst/>
                <a:latin typeface="Times New Roman"/>
                <a:ea typeface="Times New Roman"/>
                <a:cs typeface="Times New Roman"/>
              </a:rPr>
              <a:t>, and this allows us to list on more than one platform at any one time. It also allows us to upload multiple items at once, and to manage buyer feedback, the tracking of sales and auctions.</a:t>
            </a:r>
            <a:endParaRPr lang="en-GB" sz="1100" dirty="0">
              <a:effectLst/>
              <a:latin typeface="Calibri"/>
              <a:ea typeface="Calibri"/>
              <a:cs typeface="Times New Roman"/>
            </a:endParaRPr>
          </a:p>
          <a:p>
            <a:pPr>
              <a:lnSpc>
                <a:spcPct val="115000"/>
              </a:lnSpc>
              <a:spcAft>
                <a:spcPts val="0"/>
              </a:spcAft>
            </a:pPr>
            <a:r>
              <a:rPr lang="en-GB" sz="1100" dirty="0">
                <a:effectLst/>
                <a:latin typeface="Times New Roman"/>
                <a:ea typeface="Times New Roman"/>
                <a:cs typeface="Times New Roman"/>
              </a:rPr>
              <a:t></a:t>
            </a:r>
            <a:endParaRPr lang="en-GB" sz="1100" dirty="0">
              <a:effectLst/>
              <a:latin typeface="Calibri"/>
              <a:ea typeface="Calibri"/>
              <a:cs typeface="Times New Roman"/>
            </a:endParaRPr>
          </a:p>
          <a:p>
            <a:pPr>
              <a:lnSpc>
                <a:spcPct val="115000"/>
              </a:lnSpc>
              <a:spcAft>
                <a:spcPts val="1000"/>
              </a:spcAft>
            </a:pPr>
            <a:r>
              <a:rPr lang="en-GB" sz="1100" b="1" dirty="0">
                <a:effectLst/>
                <a:latin typeface="Times New Roman"/>
                <a:ea typeface="Times New Roman"/>
                <a:cs typeface="Times New Roman"/>
              </a:rPr>
              <a:t>eBay Inventory Management</a:t>
            </a:r>
            <a:endParaRPr lang="en-GB" sz="1100" dirty="0">
              <a:effectLst/>
              <a:latin typeface="Calibri"/>
              <a:ea typeface="Calibri"/>
              <a:cs typeface="Times New Roman"/>
            </a:endParaRPr>
          </a:p>
          <a:p>
            <a:pPr>
              <a:lnSpc>
                <a:spcPct val="115000"/>
              </a:lnSpc>
              <a:spcAft>
                <a:spcPts val="1000"/>
              </a:spcAft>
            </a:pPr>
            <a:r>
              <a:rPr lang="en-GB" sz="1100" dirty="0">
                <a:effectLst/>
                <a:latin typeface="Times New Roman"/>
                <a:ea typeface="Times New Roman"/>
                <a:cs typeface="Times New Roman"/>
              </a:rPr>
              <a:t>This service makes sure you are constantly aware of the status of your products, and how quickly they are reaching their destinations.</a:t>
            </a:r>
            <a:endParaRPr lang="en-GB" sz="1100" dirty="0">
              <a:effectLst/>
              <a:latin typeface="Calibri"/>
              <a:ea typeface="Calibri"/>
              <a:cs typeface="Times New Roman"/>
            </a:endParaRPr>
          </a:p>
          <a:p>
            <a:pPr>
              <a:lnSpc>
                <a:spcPct val="115000"/>
              </a:lnSpc>
              <a:spcAft>
                <a:spcPts val="1000"/>
              </a:spcAft>
            </a:pPr>
            <a:r>
              <a:rPr lang="en-GB" sz="1100" dirty="0">
                <a:effectLst/>
                <a:latin typeface="Times New Roman"/>
                <a:ea typeface="Times New Roman"/>
                <a:cs typeface="Times New Roman"/>
              </a:rPr>
              <a:t>Managing an entire eBay </a:t>
            </a:r>
            <a:r>
              <a:rPr lang="en-GB" sz="1100" dirty="0" err="1">
                <a:effectLst/>
                <a:latin typeface="Times New Roman"/>
                <a:ea typeface="Times New Roman"/>
                <a:cs typeface="Times New Roman"/>
              </a:rPr>
              <a:t>catalog</a:t>
            </a:r>
            <a:r>
              <a:rPr lang="en-GB" sz="1100" dirty="0">
                <a:effectLst/>
                <a:latin typeface="Times New Roman"/>
                <a:ea typeface="Times New Roman"/>
                <a:cs typeface="Times New Roman"/>
              </a:rPr>
              <a:t> can be a tiring and lengthy job – </a:t>
            </a:r>
            <a:r>
              <a:rPr lang="en-GB" sz="1100" i="1" dirty="0">
                <a:effectLst/>
                <a:latin typeface="Times New Roman"/>
                <a:ea typeface="Times New Roman"/>
                <a:cs typeface="Times New Roman"/>
              </a:rPr>
              <a:t>especially</a:t>
            </a:r>
            <a:r>
              <a:rPr lang="en-GB" sz="1100" dirty="0">
                <a:effectLst/>
                <a:latin typeface="Times New Roman"/>
                <a:ea typeface="Times New Roman"/>
                <a:cs typeface="Times New Roman"/>
              </a:rPr>
              <a:t> when your </a:t>
            </a:r>
            <a:r>
              <a:rPr lang="en-GB" sz="1100" dirty="0" err="1">
                <a:effectLst/>
                <a:latin typeface="Times New Roman"/>
                <a:ea typeface="Times New Roman"/>
                <a:cs typeface="Times New Roman"/>
              </a:rPr>
              <a:t>catalog</a:t>
            </a:r>
            <a:r>
              <a:rPr lang="en-GB" sz="1100" dirty="0">
                <a:effectLst/>
                <a:latin typeface="Times New Roman"/>
                <a:ea typeface="Times New Roman"/>
                <a:cs typeface="Times New Roman"/>
              </a:rPr>
              <a:t> includes more than 50 products. Why would you do this by yourself?</a:t>
            </a:r>
            <a:endParaRPr lang="en-GB" sz="1100" dirty="0">
              <a:effectLst/>
              <a:latin typeface="Calibri"/>
              <a:ea typeface="Calibri"/>
              <a:cs typeface="Times New Roman"/>
            </a:endParaRPr>
          </a:p>
          <a:p>
            <a:pPr>
              <a:lnSpc>
                <a:spcPct val="115000"/>
              </a:lnSpc>
              <a:spcAft>
                <a:spcPts val="1000"/>
              </a:spcAft>
            </a:pPr>
            <a:r>
              <a:rPr lang="en-GB" sz="1100" dirty="0">
                <a:effectLst/>
                <a:latin typeface="Times New Roman"/>
                <a:ea typeface="Times New Roman"/>
                <a:cs typeface="Times New Roman"/>
              </a:rPr>
              <a:t>Our expert eBay Virtual Assistants are specifically trained to deal with all eBay tasks so you can spend your money and time on developing your strategies, growing your business, and watching your sales margins soar!</a:t>
            </a:r>
            <a:endParaRPr lang="en-GB" sz="1100" dirty="0">
              <a:effectLst/>
              <a:latin typeface="Calibri"/>
              <a:ea typeface="Calibri"/>
              <a:cs typeface="Times New Roman"/>
            </a:endParaRPr>
          </a:p>
          <a:p>
            <a:pPr>
              <a:lnSpc>
                <a:spcPct val="115000"/>
              </a:lnSpc>
              <a:spcAft>
                <a:spcPts val="0"/>
              </a:spcAft>
            </a:pPr>
            <a:r>
              <a:rPr lang="en-GB" sz="1100" dirty="0">
                <a:effectLst/>
                <a:latin typeface="Times New Roman"/>
                <a:ea typeface="Times New Roman"/>
                <a:cs typeface="Times New Roman"/>
              </a:rPr>
              <a:t></a:t>
            </a:r>
            <a:endParaRPr lang="en-GB" sz="1100" dirty="0">
              <a:effectLst/>
              <a:latin typeface="Calibri"/>
              <a:ea typeface="Calibri"/>
              <a:cs typeface="Times New Roman"/>
            </a:endParaRPr>
          </a:p>
          <a:p>
            <a:pPr>
              <a:lnSpc>
                <a:spcPct val="115000"/>
              </a:lnSpc>
              <a:spcAft>
                <a:spcPts val="1000"/>
              </a:spcAft>
            </a:pPr>
            <a:r>
              <a:rPr lang="en-GB" sz="1100" b="1" dirty="0">
                <a:effectLst/>
                <a:latin typeface="Times New Roman"/>
                <a:ea typeface="Times New Roman"/>
                <a:cs typeface="Times New Roman"/>
              </a:rPr>
              <a:t>eBay Competitor Analysis and Market Research</a:t>
            </a:r>
            <a:endParaRPr lang="en-GB" sz="1100" dirty="0">
              <a:effectLst/>
              <a:latin typeface="Calibri"/>
              <a:ea typeface="Calibri"/>
              <a:cs typeface="Times New Roman"/>
            </a:endParaRPr>
          </a:p>
          <a:p>
            <a:pPr>
              <a:lnSpc>
                <a:spcPct val="115000"/>
              </a:lnSpc>
              <a:spcAft>
                <a:spcPts val="0"/>
              </a:spcAft>
            </a:pPr>
            <a:r>
              <a:rPr lang="en-GB" sz="1100" dirty="0">
                <a:effectLst/>
                <a:latin typeface="Times New Roman"/>
                <a:ea typeface="Times New Roman"/>
                <a:cs typeface="Times New Roman"/>
              </a:rPr>
              <a:t>We look at your market and your competition and make an analysis of them in terms of size, prices, bids and listings. This helps us to see which techniques work best so we can apply them in selling your projects.</a:t>
            </a:r>
            <a:endParaRPr lang="en-GB" sz="1100" dirty="0">
              <a:effectLst/>
              <a:latin typeface="Calibri"/>
              <a:ea typeface="Calibri"/>
              <a:cs typeface="Times New Roman"/>
            </a:endParaRPr>
          </a:p>
          <a:p>
            <a:r>
              <a:rPr lang="en-GB" sz="1100" b="1" dirty="0">
                <a:effectLst/>
                <a:latin typeface="Times New Roman"/>
                <a:ea typeface="Times New Roman"/>
              </a:rPr>
              <a:t> </a:t>
            </a:r>
          </a:p>
        </p:txBody>
      </p:sp>
      <p:sp>
        <p:nvSpPr>
          <p:cNvPr id="12" name="Rectangle 11"/>
          <p:cNvSpPr/>
          <p:nvPr/>
        </p:nvSpPr>
        <p:spPr>
          <a:xfrm>
            <a:off x="2339752" y="2483604"/>
            <a:ext cx="4968552" cy="369332"/>
          </a:xfrm>
          <a:prstGeom prst="rect">
            <a:avLst/>
          </a:prstGeom>
        </p:spPr>
        <p:txBody>
          <a:bodyPr wrap="square">
            <a:spAutoFit/>
          </a:bodyPr>
          <a:lstStyle/>
          <a:p>
            <a:pPr algn="ctr"/>
            <a:r>
              <a:rPr lang="en-GB" b="1" dirty="0" smtClean="0">
                <a:effectLst/>
                <a:latin typeface="Times New Roman"/>
                <a:ea typeface="Times New Roman"/>
              </a:rPr>
              <a:t>What Are The Tasks eBay Virtual Assistant Do</a:t>
            </a:r>
            <a:endParaRPr lang="en-GB" sz="2400" b="1" dirty="0">
              <a:effectLst/>
              <a:latin typeface="Times New Roman"/>
              <a:ea typeface="Times New Roman"/>
            </a:endParaRPr>
          </a:p>
        </p:txBody>
      </p:sp>
      <p:sp>
        <p:nvSpPr>
          <p:cNvPr id="13" name="Rectangle 12"/>
          <p:cNvSpPr/>
          <p:nvPr/>
        </p:nvSpPr>
        <p:spPr>
          <a:xfrm>
            <a:off x="1813848" y="10226537"/>
            <a:ext cx="6192688" cy="54726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Here are some of our </a:t>
            </a:r>
            <a:r>
              <a:rPr lang="en-GB" dirty="0" err="1" smtClean="0">
                <a:solidFill>
                  <a:schemeClr val="tx1"/>
                </a:solidFill>
              </a:rPr>
              <a:t>Ebay</a:t>
            </a:r>
            <a:r>
              <a:rPr lang="en-GB" dirty="0" smtClean="0">
                <a:solidFill>
                  <a:schemeClr val="tx1"/>
                </a:solidFill>
              </a:rPr>
              <a:t> Virtual Assistants</a:t>
            </a:r>
          </a:p>
          <a:p>
            <a:pPr algn="ctr"/>
            <a:r>
              <a:rPr lang="en-GB" dirty="0" smtClean="0">
                <a:solidFill>
                  <a:schemeClr val="tx1"/>
                </a:solidFill>
              </a:rPr>
              <a:t>Ready to start working with you</a:t>
            </a:r>
          </a:p>
          <a:p>
            <a:endParaRPr lang="en-GB" dirty="0" smtClean="0">
              <a:solidFill>
                <a:schemeClr val="tx1"/>
              </a:solidFill>
            </a:endParaRPr>
          </a:p>
          <a:p>
            <a:endParaRPr lang="en-GB" dirty="0">
              <a:solidFill>
                <a:schemeClr val="tx1"/>
              </a:solidFill>
            </a:endParaRPr>
          </a:p>
          <a:p>
            <a:endParaRPr lang="en-GB" dirty="0" smtClean="0">
              <a:solidFill>
                <a:schemeClr val="tx1"/>
              </a:solidFill>
            </a:endParaRPr>
          </a:p>
          <a:p>
            <a:endParaRPr lang="en-GB" dirty="0" smtClean="0">
              <a:solidFill>
                <a:schemeClr val="tx1"/>
              </a:solidFill>
            </a:endParaRPr>
          </a:p>
          <a:p>
            <a:endParaRPr lang="en-GB" dirty="0">
              <a:solidFill>
                <a:schemeClr val="tx1"/>
              </a:solidFill>
            </a:endParaRPr>
          </a:p>
          <a:p>
            <a:endParaRPr lang="en-GB" dirty="0" smtClean="0">
              <a:solidFill>
                <a:schemeClr val="tx1"/>
              </a:solidFill>
            </a:endParaRPr>
          </a:p>
          <a:p>
            <a:endParaRPr lang="en-GB" dirty="0">
              <a:solidFill>
                <a:schemeClr val="tx1"/>
              </a:solidFill>
            </a:endParaRPr>
          </a:p>
          <a:p>
            <a:endParaRPr lang="en-GB" dirty="0" smtClean="0">
              <a:solidFill>
                <a:schemeClr val="tx1"/>
              </a:solidFill>
            </a:endParaRPr>
          </a:p>
          <a:p>
            <a:endParaRPr lang="en-GB" dirty="0">
              <a:solidFill>
                <a:schemeClr val="tx1"/>
              </a:solidFill>
            </a:endParaRPr>
          </a:p>
          <a:p>
            <a:endParaRPr lang="en-GB" dirty="0" smtClean="0">
              <a:solidFill>
                <a:schemeClr val="tx1"/>
              </a:solidFill>
            </a:endParaRPr>
          </a:p>
          <a:p>
            <a:endParaRPr lang="en-GB" dirty="0">
              <a:solidFill>
                <a:schemeClr val="tx1"/>
              </a:solidFill>
            </a:endParaRPr>
          </a:p>
          <a:p>
            <a:endParaRPr lang="en-GB" dirty="0" smtClean="0">
              <a:solidFill>
                <a:schemeClr val="tx1"/>
              </a:solidFill>
            </a:endParaRPr>
          </a:p>
          <a:p>
            <a:endParaRPr lang="en-GB" dirty="0">
              <a:solidFill>
                <a:schemeClr val="tx1"/>
              </a:solidFill>
            </a:endParaRPr>
          </a:p>
          <a:p>
            <a:endParaRPr lang="en-GB" dirty="0" smtClean="0">
              <a:solidFill>
                <a:schemeClr val="tx1"/>
              </a:solidFill>
            </a:endParaRPr>
          </a:p>
          <a:p>
            <a:endParaRPr lang="en-GB" dirty="0">
              <a:solidFill>
                <a:schemeClr val="tx1"/>
              </a:solidFill>
            </a:endParaRPr>
          </a:p>
          <a:p>
            <a:endParaRPr lang="en-GB" dirty="0">
              <a:solidFill>
                <a:schemeClr val="tx1"/>
              </a:solidFill>
            </a:endParaRPr>
          </a:p>
        </p:txBody>
      </p:sp>
      <p:pic>
        <p:nvPicPr>
          <p:cNvPr id="205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57864" y="11393151"/>
            <a:ext cx="1190625"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TextBox 13"/>
          <p:cNvSpPr txBox="1"/>
          <p:nvPr/>
        </p:nvSpPr>
        <p:spPr>
          <a:xfrm>
            <a:off x="3348281" y="11522681"/>
            <a:ext cx="3866167" cy="984885"/>
          </a:xfrm>
          <a:prstGeom prst="rect">
            <a:avLst/>
          </a:prstGeom>
          <a:noFill/>
        </p:spPr>
        <p:txBody>
          <a:bodyPr wrap="square" rtlCol="0">
            <a:spAutoFit/>
          </a:bodyPr>
          <a:lstStyle/>
          <a:p>
            <a:r>
              <a:rPr lang="en-GB" sz="1400" dirty="0" smtClean="0"/>
              <a:t>John</a:t>
            </a:r>
          </a:p>
          <a:p>
            <a:r>
              <a:rPr lang="en-GB" sz="1100" dirty="0" smtClean="0"/>
              <a:t>John has worked with </a:t>
            </a:r>
            <a:r>
              <a:rPr lang="en-GB" sz="1100" dirty="0" err="1" smtClean="0"/>
              <a:t>ebay</a:t>
            </a:r>
            <a:r>
              <a:rPr lang="en-GB" sz="1100" dirty="0" smtClean="0"/>
              <a:t> clients listing products and order processing. He is an entry level candidate.</a:t>
            </a:r>
          </a:p>
          <a:p>
            <a:endParaRPr lang="en-GB" sz="1100" dirty="0"/>
          </a:p>
          <a:p>
            <a:r>
              <a:rPr lang="en-GB" sz="1100" b="1" dirty="0" smtClean="0"/>
              <a:t>Pay Rate $4 p/</a:t>
            </a:r>
            <a:r>
              <a:rPr lang="en-GB" sz="1100" b="1" dirty="0" err="1" smtClean="0"/>
              <a:t>hr</a:t>
            </a:r>
            <a:endParaRPr lang="en-GB" sz="1100" b="1" dirty="0"/>
          </a:p>
        </p:txBody>
      </p:sp>
      <p:sp>
        <p:nvSpPr>
          <p:cNvPr id="15" name="Rectangle 14"/>
          <p:cNvSpPr/>
          <p:nvPr/>
        </p:nvSpPr>
        <p:spPr>
          <a:xfrm>
            <a:off x="5522260" y="12169012"/>
            <a:ext cx="1620180" cy="2897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Hire this VA</a:t>
            </a:r>
            <a:endParaRPr lang="en-GB" dirty="0"/>
          </a:p>
        </p:txBody>
      </p:sp>
      <p:pic>
        <p:nvPicPr>
          <p:cNvPr id="17"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57864" y="12763431"/>
            <a:ext cx="1190625"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TextBox 17"/>
          <p:cNvSpPr txBox="1"/>
          <p:nvPr/>
        </p:nvSpPr>
        <p:spPr>
          <a:xfrm>
            <a:off x="3348281" y="12892961"/>
            <a:ext cx="3866167" cy="984885"/>
          </a:xfrm>
          <a:prstGeom prst="rect">
            <a:avLst/>
          </a:prstGeom>
          <a:noFill/>
        </p:spPr>
        <p:txBody>
          <a:bodyPr wrap="square" rtlCol="0">
            <a:spAutoFit/>
          </a:bodyPr>
          <a:lstStyle/>
          <a:p>
            <a:r>
              <a:rPr lang="en-GB" sz="1400" dirty="0" smtClean="0"/>
              <a:t>John</a:t>
            </a:r>
          </a:p>
          <a:p>
            <a:r>
              <a:rPr lang="en-GB" sz="1100" dirty="0" smtClean="0"/>
              <a:t>John has worked with </a:t>
            </a:r>
            <a:r>
              <a:rPr lang="en-GB" sz="1100" dirty="0" err="1" smtClean="0"/>
              <a:t>ebay</a:t>
            </a:r>
            <a:r>
              <a:rPr lang="en-GB" sz="1100" dirty="0" smtClean="0"/>
              <a:t> clients listing products and order processing. He is an entry level candidate.</a:t>
            </a:r>
          </a:p>
          <a:p>
            <a:endParaRPr lang="en-GB" sz="1100" dirty="0"/>
          </a:p>
          <a:p>
            <a:r>
              <a:rPr lang="en-GB" sz="1100" b="1" dirty="0" smtClean="0"/>
              <a:t>Pay Rate $4 p/</a:t>
            </a:r>
            <a:r>
              <a:rPr lang="en-GB" sz="1100" b="1" dirty="0" err="1" smtClean="0"/>
              <a:t>hr</a:t>
            </a:r>
            <a:endParaRPr lang="en-GB" sz="1100" b="1" dirty="0"/>
          </a:p>
        </p:txBody>
      </p:sp>
      <p:sp>
        <p:nvSpPr>
          <p:cNvPr id="19" name="Rectangle 18"/>
          <p:cNvSpPr/>
          <p:nvPr/>
        </p:nvSpPr>
        <p:spPr>
          <a:xfrm>
            <a:off x="5522260" y="13539292"/>
            <a:ext cx="1620180" cy="2897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Hire this VA</a:t>
            </a:r>
            <a:endParaRPr lang="en-GB" dirty="0"/>
          </a:p>
        </p:txBody>
      </p:sp>
      <p:pic>
        <p:nvPicPr>
          <p:cNvPr id="20"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70216" y="14186977"/>
            <a:ext cx="1190625"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 name="TextBox 20"/>
          <p:cNvSpPr txBox="1"/>
          <p:nvPr/>
        </p:nvSpPr>
        <p:spPr>
          <a:xfrm>
            <a:off x="3460633" y="14316507"/>
            <a:ext cx="3866167" cy="984885"/>
          </a:xfrm>
          <a:prstGeom prst="rect">
            <a:avLst/>
          </a:prstGeom>
          <a:noFill/>
        </p:spPr>
        <p:txBody>
          <a:bodyPr wrap="square" rtlCol="0">
            <a:spAutoFit/>
          </a:bodyPr>
          <a:lstStyle/>
          <a:p>
            <a:r>
              <a:rPr lang="en-GB" sz="1400" dirty="0" smtClean="0"/>
              <a:t>John</a:t>
            </a:r>
          </a:p>
          <a:p>
            <a:r>
              <a:rPr lang="en-GB" sz="1100" dirty="0" smtClean="0"/>
              <a:t>John has worked with </a:t>
            </a:r>
            <a:r>
              <a:rPr lang="en-GB" sz="1100" dirty="0" err="1" smtClean="0"/>
              <a:t>ebay</a:t>
            </a:r>
            <a:r>
              <a:rPr lang="en-GB" sz="1100" dirty="0" smtClean="0"/>
              <a:t> clients listing products and order processing. He is an entry level candidate.</a:t>
            </a:r>
          </a:p>
          <a:p>
            <a:endParaRPr lang="en-GB" sz="1100" dirty="0"/>
          </a:p>
          <a:p>
            <a:r>
              <a:rPr lang="en-GB" sz="1100" b="1" dirty="0" smtClean="0"/>
              <a:t>Pay Rate $4 p/</a:t>
            </a:r>
            <a:r>
              <a:rPr lang="en-GB" sz="1100" b="1" dirty="0" err="1" smtClean="0"/>
              <a:t>hr</a:t>
            </a:r>
            <a:endParaRPr lang="en-GB" sz="1100" b="1" dirty="0"/>
          </a:p>
        </p:txBody>
      </p:sp>
      <p:sp>
        <p:nvSpPr>
          <p:cNvPr id="22" name="Rectangle 21"/>
          <p:cNvSpPr/>
          <p:nvPr/>
        </p:nvSpPr>
        <p:spPr>
          <a:xfrm>
            <a:off x="5634612" y="14962838"/>
            <a:ext cx="1620180" cy="2897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Hire this VA</a:t>
            </a:r>
            <a:endParaRPr lang="en-GB" dirty="0"/>
          </a:p>
        </p:txBody>
      </p:sp>
      <p:pic>
        <p:nvPicPr>
          <p:cNvPr id="2055"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55115" y="18964546"/>
            <a:ext cx="6169565" cy="4213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6"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43553" y="15723656"/>
            <a:ext cx="6192688" cy="32408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7"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59470" y="23140780"/>
            <a:ext cx="6165210" cy="1571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8"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59470" y="24787190"/>
            <a:ext cx="6330646" cy="4275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547264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459</Words>
  <Application>Microsoft Office PowerPoint</Application>
  <PresentationFormat>On-screen Show (4:3)</PresentationFormat>
  <Paragraphs>64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 at staffindia</dc:creator>
  <cp:lastModifiedBy>rob at staffindia</cp:lastModifiedBy>
  <cp:revision>3</cp:revision>
  <dcterms:created xsi:type="dcterms:W3CDTF">2019-09-24T06:57:03Z</dcterms:created>
  <dcterms:modified xsi:type="dcterms:W3CDTF">2019-09-24T07:16:09Z</dcterms:modified>
</cp:coreProperties>
</file>